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Source Sans Pro" panose="020B0503030403020204" pitchFamily="34" charset="0"/>
      <p:regular r:id="rId14"/>
      <p:bold r:id="rId15"/>
      <p:italic r:id="rId16"/>
      <p:boldItalic r:id="rId17"/>
    </p:embeddedFont>
    <p:embeddedFont>
      <p:font typeface="Source Sans Pro SemiBold" panose="020B060303040302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92">
          <p15:clr>
            <a:srgbClr val="A4A3A4"/>
          </p15:clr>
        </p15:guide>
        <p15:guide id="2" pos="5184">
          <p15:clr>
            <a:srgbClr val="A4A3A4"/>
          </p15:clr>
        </p15:guide>
        <p15:guide id="3" pos="576">
          <p15:clr>
            <a:srgbClr val="A4A3A4"/>
          </p15:clr>
        </p15:guide>
        <p15:guide id="4" orient="horz" pos="30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>
        <p:guide orient="horz" pos="192"/>
        <p:guide pos="5184"/>
        <p:guide pos="576"/>
        <p:guide orient="horz" pos="30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" name="Google Shape;1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999aee283a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999aee283a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999aee283a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999aee283a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999aee283a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" name="Google Shape;22;g999aee283a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999aee283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Google Shape;27;g999aee283a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999aee283a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Google Shape;33;g999aee283a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999aee283a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Google Shape;40;g999aee283a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999aee283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Google Shape;45;g999aee283a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999aee283a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999aee283a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999aee283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999aee283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999aee283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999aee283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Source Sans Pro"/>
              <a:buNone/>
              <a:defRPr sz="52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Source Sans Pro"/>
              <a:buNone/>
              <a:defRPr sz="52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Source Sans Pro"/>
              <a:buNone/>
              <a:defRPr sz="52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Source Sans Pro"/>
              <a:buNone/>
              <a:defRPr sz="52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Source Sans Pro"/>
              <a:buNone/>
              <a:defRPr sz="52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Source Sans Pro"/>
              <a:buNone/>
              <a:defRPr sz="52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Source Sans Pro"/>
              <a:buNone/>
              <a:defRPr sz="52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Source Sans Pro"/>
              <a:buNone/>
              <a:defRPr sz="52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Source Sans Pro"/>
              <a:buNone/>
              <a:defRPr sz="52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None/>
              <a:defRPr sz="28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None/>
              <a:defRPr sz="28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None/>
              <a:defRPr sz="28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None/>
              <a:defRPr sz="28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None/>
              <a:defRPr sz="28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None/>
              <a:defRPr sz="28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None/>
              <a:defRPr sz="28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None/>
              <a:defRPr sz="28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None/>
              <a:defRPr sz="28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82CFC8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  <a:defRPr sz="2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  <a:defRPr sz="2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  <a:defRPr sz="2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  <a:defRPr sz="2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  <a:defRPr sz="2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  <a:defRPr sz="2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  <a:defRPr sz="2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  <a:defRPr sz="2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  <a:defRPr sz="2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●"/>
              <a:defRPr sz="1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6564" y="1087151"/>
            <a:ext cx="2570873" cy="363594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/>
        </p:nvSpPr>
        <p:spPr>
          <a:xfrm>
            <a:off x="914400" y="457200"/>
            <a:ext cx="7315200" cy="12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latin typeface="Source Sans Pro"/>
                <a:ea typeface="Source Sans Pro"/>
                <a:cs typeface="Source Sans Pro"/>
                <a:sym typeface="Source Sans Pro"/>
              </a:rPr>
              <a:t>Water4Otter</a:t>
            </a:r>
            <a:endParaRPr sz="4000" b="1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Source Sans Pro"/>
                <a:ea typeface="Source Sans Pro"/>
                <a:cs typeface="Source Sans Pro"/>
                <a:sym typeface="Source Sans Pro"/>
              </a:rPr>
              <a:t>Check for Understanding</a:t>
            </a:r>
            <a:endParaRPr sz="3200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" name="Google Shape;19;p3"/>
          <p:cNvSpPr txBox="1"/>
          <p:nvPr/>
        </p:nvSpPr>
        <p:spPr>
          <a:xfrm>
            <a:off x="914400" y="4029000"/>
            <a:ext cx="7315200" cy="6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Source Sans Pro"/>
                <a:ea typeface="Source Sans Pro"/>
                <a:cs typeface="Source Sans Pro"/>
                <a:sym typeface="Source Sans Pro"/>
              </a:rPr>
              <a:t>Lesson 1</a:t>
            </a:r>
            <a:endParaRPr sz="32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/>
        </p:nvSpPr>
        <p:spPr>
          <a:xfrm>
            <a:off x="914400" y="304800"/>
            <a:ext cx="7315200" cy="10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Source Sans Pro"/>
                <a:ea typeface="Source Sans Pro"/>
                <a:cs typeface="Source Sans Pro"/>
                <a:sym typeface="Source Sans Pro"/>
              </a:rPr>
              <a:t>Question #3:</a:t>
            </a:r>
            <a:endParaRPr sz="2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Where do we use the most water?</a:t>
            </a:r>
            <a:endParaRPr sz="3200"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76" name="Google Shape;76;p12"/>
          <p:cNvSpPr txBox="1"/>
          <p:nvPr/>
        </p:nvSpPr>
        <p:spPr>
          <a:xfrm>
            <a:off x="914400" y="3829200"/>
            <a:ext cx="7315200" cy="10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Source Sans Pro"/>
                <a:ea typeface="Source Sans Pro"/>
                <a:cs typeface="Source Sans Pro"/>
                <a:sym typeface="Source Sans Pro"/>
              </a:rPr>
              <a:t>Answer:</a:t>
            </a:r>
            <a:endParaRPr sz="2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Outside</a:t>
            </a:r>
            <a:endParaRPr sz="3200"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pic>
        <p:nvPicPr>
          <p:cNvPr id="77" name="Google Shape;77;p12"/>
          <p:cNvPicPr preferRelativeResize="0"/>
          <p:nvPr/>
        </p:nvPicPr>
        <p:blipFill rotWithShape="1">
          <a:blip r:embed="rId3">
            <a:alphaModFix/>
          </a:blip>
          <a:srcRect b="28576"/>
          <a:stretch/>
        </p:blipFill>
        <p:spPr>
          <a:xfrm>
            <a:off x="2352675" y="1365100"/>
            <a:ext cx="4438647" cy="2565701"/>
          </a:xfrm>
          <a:prstGeom prst="rect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Google Shape;70;p11">
            <a:extLst>
              <a:ext uri="{FF2B5EF4-FFF2-40B4-BE49-F238E27FC236}">
                <a16:creationId xmlns:a16="http://schemas.microsoft.com/office/drawing/2014/main" id="{2D5A55F3-CFE4-472F-982E-491449872128}"/>
              </a:ext>
            </a:extLst>
          </p:cNvPr>
          <p:cNvSpPr/>
          <p:nvPr/>
        </p:nvSpPr>
        <p:spPr>
          <a:xfrm>
            <a:off x="4410075" y="2471750"/>
            <a:ext cx="338100" cy="291900"/>
          </a:xfrm>
          <a:prstGeom prst="rect">
            <a:avLst/>
          </a:prstGeom>
          <a:solidFill>
            <a:srgbClr val="F3F8FB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Source Sans Pro"/>
                <a:ea typeface="Source Sans Pro"/>
                <a:cs typeface="Source Sans Pro"/>
                <a:sym typeface="Source Sans Pro"/>
              </a:rPr>
              <a:t>OR</a:t>
            </a: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Google Shape;68;p11">
            <a:extLst>
              <a:ext uri="{FF2B5EF4-FFF2-40B4-BE49-F238E27FC236}">
                <a16:creationId xmlns:a16="http://schemas.microsoft.com/office/drawing/2014/main" id="{B0DE9DC1-9C75-491C-810F-2AC80FF657EF}"/>
              </a:ext>
            </a:extLst>
          </p:cNvPr>
          <p:cNvSpPr txBox="1"/>
          <p:nvPr/>
        </p:nvSpPr>
        <p:spPr>
          <a:xfrm>
            <a:off x="2952750" y="3471875"/>
            <a:ext cx="1119300" cy="257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Source Sans Pro"/>
                <a:ea typeface="Source Sans Pro"/>
                <a:cs typeface="Source Sans Pro"/>
                <a:sym typeface="Source Sans Pro"/>
              </a:rPr>
              <a:t>Outside</a:t>
            </a: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" name="Google Shape;69;p11">
            <a:extLst>
              <a:ext uri="{FF2B5EF4-FFF2-40B4-BE49-F238E27FC236}">
                <a16:creationId xmlns:a16="http://schemas.microsoft.com/office/drawing/2014/main" id="{E8609025-BBDD-4405-9B6B-2FAED5E4ABDC}"/>
              </a:ext>
            </a:extLst>
          </p:cNvPr>
          <p:cNvSpPr txBox="1"/>
          <p:nvPr/>
        </p:nvSpPr>
        <p:spPr>
          <a:xfrm>
            <a:off x="5095875" y="3471875"/>
            <a:ext cx="1119300" cy="257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Inside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4224" y="1290875"/>
            <a:ext cx="2535551" cy="35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3"/>
          <p:cNvSpPr txBox="1"/>
          <p:nvPr/>
        </p:nvSpPr>
        <p:spPr>
          <a:xfrm>
            <a:off x="914400" y="304800"/>
            <a:ext cx="7315200" cy="14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 b="1">
                <a:latin typeface="Source Sans Pro"/>
                <a:ea typeface="Source Sans Pro"/>
                <a:cs typeface="Source Sans Pro"/>
                <a:sym typeface="Source Sans Pro"/>
              </a:rPr>
              <a:t>Great job!</a:t>
            </a:r>
            <a:endParaRPr sz="5800"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/>
        </p:nvSpPr>
        <p:spPr>
          <a:xfrm>
            <a:off x="914400" y="304800"/>
            <a:ext cx="7315200" cy="10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Source Sans Pro"/>
                <a:ea typeface="Source Sans Pro"/>
                <a:cs typeface="Source Sans Pro"/>
                <a:sym typeface="Source Sans Pro"/>
              </a:rPr>
              <a:t>Question #1:</a:t>
            </a:r>
            <a:endParaRPr sz="2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Where does our water come from?</a:t>
            </a:r>
            <a:endParaRPr sz="3200"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/>
        </p:nvSpPr>
        <p:spPr>
          <a:xfrm>
            <a:off x="914400" y="304800"/>
            <a:ext cx="7315200" cy="10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Source Sans Pro"/>
                <a:ea typeface="Source Sans Pro"/>
                <a:cs typeface="Source Sans Pro"/>
                <a:sym typeface="Source Sans Pro"/>
              </a:rPr>
              <a:t>Question #1:</a:t>
            </a:r>
            <a:endParaRPr sz="2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Where does our water come from?</a:t>
            </a:r>
            <a:endParaRPr sz="3200"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pic>
        <p:nvPicPr>
          <p:cNvPr id="30" name="Google Shape;30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0325" y="1479975"/>
            <a:ext cx="3657772" cy="2425275"/>
          </a:xfrm>
          <a:prstGeom prst="rect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/>
        </p:nvSpPr>
        <p:spPr>
          <a:xfrm>
            <a:off x="914400" y="304800"/>
            <a:ext cx="7315200" cy="10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Source Sans Pro"/>
                <a:ea typeface="Source Sans Pro"/>
                <a:cs typeface="Source Sans Pro"/>
                <a:sym typeface="Source Sans Pro"/>
              </a:rPr>
              <a:t>Question #1:</a:t>
            </a:r>
            <a:endParaRPr sz="2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Where does our water come from?</a:t>
            </a:r>
            <a:endParaRPr sz="3200"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pic>
        <p:nvPicPr>
          <p:cNvPr id="36" name="Google Shape;36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0325" y="1479975"/>
            <a:ext cx="3657772" cy="2425275"/>
          </a:xfrm>
          <a:prstGeom prst="rect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7" name="Google Shape;37;p6"/>
          <p:cNvSpPr txBox="1"/>
          <p:nvPr/>
        </p:nvSpPr>
        <p:spPr>
          <a:xfrm>
            <a:off x="914400" y="3829200"/>
            <a:ext cx="7315200" cy="10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Source Sans Pro"/>
                <a:ea typeface="Source Sans Pro"/>
                <a:cs typeface="Source Sans Pro"/>
                <a:sym typeface="Source Sans Pro"/>
              </a:rPr>
              <a:t>Answer:</a:t>
            </a:r>
            <a:endParaRPr sz="2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Lavon Lake</a:t>
            </a:r>
            <a:endParaRPr sz="3200"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/>
        </p:nvSpPr>
        <p:spPr>
          <a:xfrm>
            <a:off x="914400" y="304800"/>
            <a:ext cx="7315200" cy="10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Source Sans Pro"/>
                <a:ea typeface="Source Sans Pro"/>
                <a:cs typeface="Source Sans Pro"/>
                <a:sym typeface="Source Sans Pro"/>
              </a:rPr>
              <a:t>Question #2:</a:t>
            </a:r>
            <a:endParaRPr sz="2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What is a drought?</a:t>
            </a:r>
            <a:endParaRPr sz="3200"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/>
          <p:nvPr/>
        </p:nvSpPr>
        <p:spPr>
          <a:xfrm>
            <a:off x="914400" y="304800"/>
            <a:ext cx="7315200" cy="10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Source Sans Pro"/>
                <a:ea typeface="Source Sans Pro"/>
                <a:cs typeface="Source Sans Pro"/>
                <a:sym typeface="Source Sans Pro"/>
              </a:rPr>
              <a:t>Question #2:</a:t>
            </a:r>
            <a:endParaRPr sz="2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What is a drought?</a:t>
            </a:r>
            <a:endParaRPr sz="3200"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48" name="Google Shape;48;p8"/>
          <p:cNvSpPr txBox="1"/>
          <p:nvPr/>
        </p:nvSpPr>
        <p:spPr>
          <a:xfrm>
            <a:off x="1543050" y="1419225"/>
            <a:ext cx="6686700" cy="30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AutoNum type="alphaLcParenR"/>
            </a:pPr>
            <a:r>
              <a:rPr lang="en" sz="2800">
                <a:latin typeface="Source Sans Pro"/>
                <a:ea typeface="Source Sans Pro"/>
                <a:cs typeface="Source Sans Pro"/>
                <a:sym typeface="Source Sans Pro"/>
              </a:rPr>
              <a:t>A long period of time with no rain</a:t>
            </a:r>
            <a:endParaRPr sz="2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AutoNum type="alphaLcParenR"/>
            </a:pPr>
            <a:r>
              <a:rPr lang="en" sz="2800">
                <a:latin typeface="Source Sans Pro"/>
                <a:ea typeface="Source Sans Pro"/>
                <a:cs typeface="Source Sans Pro"/>
                <a:sym typeface="Source Sans Pro"/>
              </a:rPr>
              <a:t>A dark grey color</a:t>
            </a:r>
            <a:endParaRPr sz="2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AutoNum type="alphaLcParenR"/>
            </a:pPr>
            <a:r>
              <a:rPr lang="en" sz="2800">
                <a:latin typeface="Source Sans Pro"/>
                <a:ea typeface="Source Sans Pro"/>
                <a:cs typeface="Source Sans Pro"/>
                <a:sym typeface="Source Sans Pro"/>
              </a:rPr>
              <a:t>A person in a bad mood</a:t>
            </a:r>
            <a:endParaRPr sz="2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AutoNum type="alphaLcParenR"/>
            </a:pPr>
            <a:r>
              <a:rPr lang="en" sz="2800">
                <a:latin typeface="Source Sans Pro"/>
                <a:ea typeface="Source Sans Pro"/>
                <a:cs typeface="Source Sans Pro"/>
                <a:sym typeface="Source Sans Pro"/>
              </a:rPr>
              <a:t>A time of day</a:t>
            </a:r>
            <a:endParaRPr sz="2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/>
        </p:nvSpPr>
        <p:spPr>
          <a:xfrm>
            <a:off x="914400" y="304800"/>
            <a:ext cx="7315200" cy="10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Source Sans Pro"/>
                <a:ea typeface="Source Sans Pro"/>
                <a:cs typeface="Source Sans Pro"/>
                <a:sym typeface="Source Sans Pro"/>
              </a:rPr>
              <a:t>Question #2:</a:t>
            </a:r>
            <a:endParaRPr sz="2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What is a drought?</a:t>
            </a:r>
            <a:endParaRPr sz="3200"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54" name="Google Shape;54;p9"/>
          <p:cNvSpPr txBox="1"/>
          <p:nvPr/>
        </p:nvSpPr>
        <p:spPr>
          <a:xfrm>
            <a:off x="1543050" y="1419225"/>
            <a:ext cx="6686700" cy="30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AutoNum type="alphaLcParenR"/>
            </a:pPr>
            <a:r>
              <a:rPr lang="en" sz="2800">
                <a:latin typeface="Source Sans Pro"/>
                <a:ea typeface="Source Sans Pro"/>
                <a:cs typeface="Source Sans Pro"/>
                <a:sym typeface="Source Sans Pro"/>
              </a:rPr>
              <a:t>A long period of time with no rain</a:t>
            </a:r>
            <a:endParaRPr sz="2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AutoNum type="alphaLcParenR"/>
            </a:pPr>
            <a:r>
              <a:rPr lang="en" sz="2800">
                <a:latin typeface="Source Sans Pro"/>
                <a:ea typeface="Source Sans Pro"/>
                <a:cs typeface="Source Sans Pro"/>
                <a:sym typeface="Source Sans Pro"/>
              </a:rPr>
              <a:t>A dark grey color</a:t>
            </a:r>
            <a:endParaRPr sz="2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AutoNum type="alphaLcParenR"/>
            </a:pPr>
            <a:r>
              <a:rPr lang="en" sz="2800">
                <a:latin typeface="Source Sans Pro"/>
                <a:ea typeface="Source Sans Pro"/>
                <a:cs typeface="Source Sans Pro"/>
                <a:sym typeface="Source Sans Pro"/>
              </a:rPr>
              <a:t>A person in a bad mood</a:t>
            </a:r>
            <a:endParaRPr sz="2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AutoNum type="alphaLcParenR"/>
            </a:pPr>
            <a:r>
              <a:rPr lang="en" sz="2800">
                <a:latin typeface="Source Sans Pro"/>
                <a:ea typeface="Source Sans Pro"/>
                <a:cs typeface="Source Sans Pro"/>
                <a:sym typeface="Source Sans Pro"/>
              </a:rPr>
              <a:t>A time of day</a:t>
            </a:r>
            <a:endParaRPr sz="2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55" name="Google Shape;55;p9"/>
          <p:cNvSpPr/>
          <p:nvPr/>
        </p:nvSpPr>
        <p:spPr>
          <a:xfrm>
            <a:off x="1285875" y="1457325"/>
            <a:ext cx="5924400" cy="543000"/>
          </a:xfrm>
          <a:prstGeom prst="rect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/>
          <p:nvPr/>
        </p:nvSpPr>
        <p:spPr>
          <a:xfrm>
            <a:off x="914400" y="304800"/>
            <a:ext cx="7315200" cy="10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Source Sans Pro"/>
                <a:ea typeface="Source Sans Pro"/>
                <a:cs typeface="Source Sans Pro"/>
                <a:sym typeface="Source Sans Pro"/>
              </a:rPr>
              <a:t>Question #3:</a:t>
            </a:r>
            <a:endParaRPr sz="2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Where do we use the most water?</a:t>
            </a:r>
            <a:endParaRPr sz="3200"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/>
          <p:nvPr/>
        </p:nvSpPr>
        <p:spPr>
          <a:xfrm>
            <a:off x="914400" y="304800"/>
            <a:ext cx="7315200" cy="10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Source Sans Pro"/>
                <a:ea typeface="Source Sans Pro"/>
                <a:cs typeface="Source Sans Pro"/>
                <a:sym typeface="Source Sans Pro"/>
              </a:rPr>
              <a:t>Question #3:</a:t>
            </a:r>
            <a:endParaRPr sz="2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Where do we use the most water?</a:t>
            </a:r>
            <a:endParaRPr sz="3200"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grpSp>
        <p:nvGrpSpPr>
          <p:cNvPr id="66" name="Google Shape;66;p11"/>
          <p:cNvGrpSpPr/>
          <p:nvPr/>
        </p:nvGrpSpPr>
        <p:grpSpPr>
          <a:xfrm>
            <a:off x="2352675" y="1365100"/>
            <a:ext cx="4438647" cy="2565701"/>
            <a:chOff x="2352675" y="1365100"/>
            <a:chExt cx="4438647" cy="2565701"/>
          </a:xfrm>
        </p:grpSpPr>
        <p:pic>
          <p:nvPicPr>
            <p:cNvPr id="67" name="Google Shape;67;p11"/>
            <p:cNvPicPr preferRelativeResize="0"/>
            <p:nvPr/>
          </p:nvPicPr>
          <p:blipFill rotWithShape="1">
            <a:blip r:embed="rId3">
              <a:alphaModFix/>
            </a:blip>
            <a:srcRect b="28576"/>
            <a:stretch/>
          </p:blipFill>
          <p:spPr>
            <a:xfrm>
              <a:off x="2352675" y="1365100"/>
              <a:ext cx="4438647" cy="2565701"/>
            </a:xfrm>
            <a:prstGeom prst="rect">
              <a:avLst/>
            </a:prstGeom>
            <a:noFill/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68" name="Google Shape;68;p11"/>
            <p:cNvSpPr txBox="1"/>
            <p:nvPr/>
          </p:nvSpPr>
          <p:spPr>
            <a:xfrm>
              <a:off x="2952750" y="3471875"/>
              <a:ext cx="1119300" cy="257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latin typeface="Source Sans Pro"/>
                  <a:ea typeface="Source Sans Pro"/>
                  <a:cs typeface="Source Sans Pro"/>
                  <a:sym typeface="Source Sans Pro"/>
                </a:rPr>
                <a:t>Outside</a:t>
              </a:r>
              <a:endParaRPr dirty="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69" name="Google Shape;69;p11"/>
            <p:cNvSpPr txBox="1"/>
            <p:nvPr/>
          </p:nvSpPr>
          <p:spPr>
            <a:xfrm>
              <a:off x="5095875" y="3471875"/>
              <a:ext cx="1119300" cy="257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Source Sans Pro"/>
                  <a:ea typeface="Source Sans Pro"/>
                  <a:cs typeface="Source Sans Pro"/>
                  <a:sym typeface="Source Sans Pro"/>
                </a:rPr>
                <a:t>Inside</a:t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70" name="Google Shape;70;p11"/>
            <p:cNvSpPr/>
            <p:nvPr/>
          </p:nvSpPr>
          <p:spPr>
            <a:xfrm>
              <a:off x="4410075" y="2471750"/>
              <a:ext cx="338100" cy="291900"/>
            </a:xfrm>
            <a:prstGeom prst="rect">
              <a:avLst/>
            </a:prstGeom>
            <a:solidFill>
              <a:srgbClr val="F3F8FB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latin typeface="Source Sans Pro"/>
                  <a:ea typeface="Source Sans Pro"/>
                  <a:cs typeface="Source Sans Pro"/>
                  <a:sym typeface="Source Sans Pro"/>
                </a:rPr>
                <a:t>OR</a:t>
              </a:r>
              <a:endParaRPr dirty="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</Words>
  <Application>Microsoft Office PowerPoint</Application>
  <PresentationFormat>On-screen Show (16:9)</PresentationFormat>
  <Paragraphs>40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Source Sans Pro</vt:lpstr>
      <vt:lpstr>Source Sans Pro SemiBold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Sands</dc:creator>
  <cp:lastModifiedBy>Lauren Sands</cp:lastModifiedBy>
  <cp:revision>1</cp:revision>
  <dcterms:modified xsi:type="dcterms:W3CDTF">2020-09-29T03:21:35Z</dcterms:modified>
</cp:coreProperties>
</file>